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5/1/14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5/1/14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digital SLR (DSLR)?</a:t>
            </a:r>
          </a:p>
        </p:txBody>
      </p:sp>
      <p:pic>
        <p:nvPicPr>
          <p:cNvPr id="4" name="Picture 3" descr="lecturebyros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76" y="223100"/>
            <a:ext cx="2773240" cy="19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Cramming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can add more pixels, but if the sensor size is small, the only way to get them in is to make them smaller and closer together.</a:t>
            </a:r>
          </a:p>
          <a:p>
            <a:r>
              <a:rPr lang="en-US"/>
              <a:t>This makes the sensor more sensitive to light. But it also increases the noise.</a:t>
            </a:r>
          </a:p>
          <a:p>
            <a:r>
              <a:rPr lang="en-US"/>
              <a:t>Noise is that unattractive grainy look in digital photos. It used to be called “grain” in film.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digitalno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36" y="4454236"/>
            <a:ext cx="2364228" cy="2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the answer to high quality photos is actually a bigger sensors.</a:t>
            </a:r>
          </a:p>
          <a:p>
            <a:r>
              <a:rPr lang="en-US"/>
              <a:t>That’s the advantage of the higher-end DSLRs.</a:t>
            </a:r>
          </a:p>
        </p:txBody>
      </p:sp>
    </p:spTree>
    <p:extLst>
      <p:ext uri="{BB962C8B-B14F-4D97-AF65-F5344CB8AC3E}">
        <p14:creationId xmlns:p14="http://schemas.microsoft.com/office/powerpoint/2010/main" val="385007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Compact “point-and-shoot” cameras usually have tiny sensors, about 9mm by 6mm.</a:t>
            </a:r>
          </a:p>
          <a:p>
            <a:r>
              <a:rPr lang="en-US"/>
              <a:t>Low-end and midrange DSLRs have sensors of around 28mm by 15mm.</a:t>
            </a:r>
          </a:p>
          <a:p>
            <a:r>
              <a:rPr lang="en-US"/>
              <a:t>High-end DSLRs have sensors about the same size as 35mm film, 36mm by 24mm, called “full-frame sensors.”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Mid-level DSLRs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have larger sensors, larger buffer sizes, tougher materials, more exposure options.</a:t>
            </a:r>
          </a:p>
          <a:p>
            <a:r>
              <a:rPr lang="en-US"/>
              <a:t>They cost over $1,000, usually, with the kit lens.</a:t>
            </a:r>
          </a:p>
          <a:p>
            <a:r>
              <a:rPr lang="en-US"/>
              <a:t>Buffering temporarily saves the image information in RAM until it can be written to the storage card. Large buffers mean you can take more photos faster.</a:t>
            </a:r>
          </a:p>
        </p:txBody>
      </p:sp>
    </p:spTree>
    <p:extLst>
      <p:ext uri="{BB962C8B-B14F-4D97-AF65-F5344CB8AC3E}">
        <p14:creationId xmlns:p14="http://schemas.microsoft.com/office/powerpoint/2010/main" val="182109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Pro-level DSLRs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rugged, full-frame sensor cameras, and include other features pros want.</a:t>
            </a:r>
          </a:p>
          <a:p>
            <a:r>
              <a:rPr lang="en-US" dirty="0" smtClean="0"/>
              <a:t>They’ll probably </a:t>
            </a:r>
            <a:r>
              <a:rPr lang="en-US" dirty="0"/>
              <a:t>cost $2,000 and up.</a:t>
            </a:r>
          </a:p>
          <a:p>
            <a:r>
              <a:rPr lang="en-US" dirty="0"/>
              <a:t>Pro-standard cameras, however, don’t generally come with the features of the low-end models. No built-in flash, no scene modes. It’s simple, fast, and takes superior photos—for the pro who knows what she/he is doing and doesn’t need gadgets.</a:t>
            </a:r>
          </a:p>
        </p:txBody>
      </p:sp>
    </p:spTree>
    <p:extLst>
      <p:ext uri="{BB962C8B-B14F-4D97-AF65-F5344CB8AC3E}">
        <p14:creationId xmlns:p14="http://schemas.microsoft.com/office/powerpoint/2010/main" val="195797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RAW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Another feature of DSLRs is the ability to store images in RAW format.</a:t>
            </a:r>
          </a:p>
          <a:p>
            <a:r>
              <a:rPr lang="en-US"/>
              <a:t>JPEG format color corrects, sharpens and compresses the image information and so takes some control away from the photographer.</a:t>
            </a:r>
          </a:p>
          <a:p>
            <a:r>
              <a:rPr lang="en-US"/>
              <a:t>RAW records image directly as the sensor sees it, without processing.</a:t>
            </a:r>
          </a:p>
          <a:p>
            <a:r>
              <a:rPr lang="en-US"/>
              <a:t>The photographer does the processing in Photoshop.</a:t>
            </a:r>
          </a:p>
        </p:txBody>
      </p:sp>
    </p:spTree>
    <p:extLst>
      <p:ext uri="{BB962C8B-B14F-4D97-AF65-F5344CB8AC3E}">
        <p14:creationId xmlns:p14="http://schemas.microsoft.com/office/powerpoint/2010/main" val="292943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RAW produces superior images. Why? It allows photographers to use all the digital information gathered by the sensor.</a:t>
            </a:r>
          </a:p>
          <a:p>
            <a:r>
              <a:rPr lang="en-US"/>
              <a:t>Sensor elements are called photosites.</a:t>
            </a:r>
          </a:p>
          <a:p>
            <a:r>
              <a:rPr lang="en-US"/>
              <a:t>Photosites collect light and convert to electrical charge.</a:t>
            </a:r>
          </a:p>
          <a:p>
            <a:r>
              <a:rPr lang="en-US"/>
              <a:t>Electrical charge is converted to digital signal.</a:t>
            </a:r>
          </a:p>
          <a:p>
            <a:r>
              <a:rPr lang="en-US"/>
              <a:t>Sensors, however, don’t collect color—just light and dark.</a:t>
            </a:r>
          </a:p>
        </p:txBody>
      </p:sp>
    </p:spTree>
    <p:extLst>
      <p:ext uri="{BB962C8B-B14F-4D97-AF65-F5344CB8AC3E}">
        <p14:creationId xmlns:p14="http://schemas.microsoft.com/office/powerpoint/2010/main" val="207913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color is produced using the additive color mixing system’s three primaries: RGB.</a:t>
            </a:r>
          </a:p>
          <a:p>
            <a:r>
              <a:rPr lang="en-US"/>
              <a:t>Three filters are used: R to collect one-fourth of pixels, G to collect one-half, and B to collect the other one-fourth.</a:t>
            </a:r>
          </a:p>
          <a:p>
            <a:r>
              <a:rPr lang="en-US"/>
              <a:t>So if you have an 8 megapixel camera, divide 8 by ¼=2. You get 2 megapixels with red, 2 with blue, 4 with green.</a:t>
            </a:r>
          </a:p>
        </p:txBody>
      </p:sp>
    </p:spTree>
    <p:extLst>
      <p:ext uri="{BB962C8B-B14F-4D97-AF65-F5344CB8AC3E}">
        <p14:creationId xmlns:p14="http://schemas.microsoft.com/office/powerpoint/2010/main" val="182981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029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Why double the green?</a:t>
            </a:r>
          </a:p>
          <a:p>
            <a:r>
              <a:rPr lang="en-US"/>
              <a:t>The human eye is most sensive to green light, so that color is boosted so the picture looks more natural.</a:t>
            </a:r>
          </a:p>
          <a:p>
            <a:r>
              <a:rPr lang="en-US"/>
              <a:t>The camera’s software interprets these pixels for each filter to color intensities, and produces the full-color image.</a:t>
            </a:r>
          </a:p>
          <a:p>
            <a:r>
              <a:rPr lang="en-US"/>
              <a:t>Note that color film actually did it the same way, using three filters chemically instead of electrically.</a:t>
            </a:r>
          </a:p>
        </p:txBody>
      </p:sp>
      <p:pic>
        <p:nvPicPr>
          <p:cNvPr id="4" name="Picture 3" descr="RGB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91" y="2551546"/>
            <a:ext cx="3029469" cy="27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1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DSLR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are a few other often-used features you can find on DSLRs:</a:t>
            </a:r>
          </a:p>
          <a:p>
            <a:r>
              <a:rPr lang="en-US" dirty="0"/>
              <a:t>ISO control.</a:t>
            </a:r>
          </a:p>
          <a:p>
            <a:r>
              <a:rPr lang="en-US" dirty="0"/>
              <a:t>White balance control.</a:t>
            </a:r>
          </a:p>
          <a:p>
            <a:r>
              <a:rPr lang="en-US" dirty="0"/>
              <a:t>Metering style control.</a:t>
            </a:r>
          </a:p>
          <a:p>
            <a:r>
              <a:rPr lang="en-US" dirty="0"/>
              <a:t>Auto/manual focus control.</a:t>
            </a:r>
          </a:p>
          <a:p>
            <a:r>
              <a:rPr lang="en-US" dirty="0"/>
              <a:t>Flash exposure control.</a:t>
            </a:r>
          </a:p>
          <a:p>
            <a:r>
              <a:rPr lang="en-US" dirty="0"/>
              <a:t>Aperture/shutter speed priority control.</a:t>
            </a:r>
          </a:p>
          <a:p>
            <a:r>
              <a:rPr lang="en-US" dirty="0" err="1"/>
              <a:t>Interchangable</a:t>
            </a:r>
            <a:r>
              <a:rPr lang="en-US" dirty="0"/>
              <a:t> lenses, wide-angle to telephoto.</a:t>
            </a:r>
          </a:p>
          <a:p>
            <a:r>
              <a:rPr lang="en-US" dirty="0"/>
              <a:t>Self-timer/</a:t>
            </a:r>
            <a:r>
              <a:rPr lang="en-US" dirty="0" err="1"/>
              <a:t>muliple</a:t>
            </a:r>
            <a:r>
              <a:rPr lang="en-US" dirty="0"/>
              <a:t> exposure control.</a:t>
            </a:r>
          </a:p>
        </p:txBody>
      </p:sp>
    </p:spTree>
    <p:extLst>
      <p:ext uri="{BB962C8B-B14F-4D97-AF65-F5344CB8AC3E}">
        <p14:creationId xmlns:p14="http://schemas.microsoft.com/office/powerpoint/2010/main" val="41003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DSLRs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Cameras for more than 150 years took photos using chemical-based ingredients.</a:t>
            </a:r>
          </a:p>
          <a:p>
            <a:pPr marL="0" indent="0">
              <a:buNone/>
            </a:pPr>
            <a:r>
              <a:rPr lang="en-US"/>
              <a:t>Those ingredients changed radically over the years.</a:t>
            </a:r>
          </a:p>
          <a:p>
            <a:r>
              <a:rPr lang="en-US"/>
              <a:t>Coated metal plates.</a:t>
            </a:r>
          </a:p>
          <a:p>
            <a:r>
              <a:rPr lang="en-US"/>
              <a:t>Coated glass plates.</a:t>
            </a:r>
          </a:p>
          <a:p>
            <a:r>
              <a:rPr lang="en-US"/>
              <a:t>Coated flexible strips. We used to call this “film.”</a:t>
            </a:r>
          </a:p>
        </p:txBody>
      </p:sp>
      <p:pic>
        <p:nvPicPr>
          <p:cNvPr id="4" name="Picture 3" descr="fil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6" y="4505947"/>
            <a:ext cx="3382818" cy="23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 your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our camera show-and-tell class, you’ll need to study your instruction manual to learn more about your camera’s features. </a:t>
            </a:r>
          </a:p>
          <a:p>
            <a:r>
              <a:rPr lang="en-US"/>
              <a:t>In particular, I will ask you about the features on the above list.</a:t>
            </a:r>
          </a:p>
          <a:p>
            <a:r>
              <a:rPr lang="en-US"/>
              <a:t>Your knowledge of what these features are and how they work based on the manual will determine your grade for this project.</a:t>
            </a:r>
          </a:p>
          <a:p>
            <a:r>
              <a:rPr lang="en-US"/>
              <a:t>If you can’t find the manual, most can be downloaded from the manufacturer’s website.</a:t>
            </a:r>
          </a:p>
        </p:txBody>
      </p:sp>
    </p:spTree>
    <p:extLst>
      <p:ext uri="{BB962C8B-B14F-4D97-AF65-F5344CB8AC3E}">
        <p14:creationId xmlns:p14="http://schemas.microsoft.com/office/powerpoint/2010/main" val="33495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even film changed a lot since its development in 1888. </a:t>
            </a:r>
          </a:p>
          <a:p>
            <a:r>
              <a:rPr lang="en-US"/>
              <a:t>It used to be larger, but kept getting smaller, until by the 1970s 35mm became the standard.</a:t>
            </a:r>
          </a:p>
        </p:txBody>
      </p:sp>
    </p:spTree>
    <p:extLst>
      <p:ext uri="{BB962C8B-B14F-4D97-AF65-F5344CB8AC3E}">
        <p14:creationId xmlns:p14="http://schemas.microsoft.com/office/powerpoint/2010/main" val="236557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SLR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the 1960s the quest was to build a practical camera that allowed you to actually take see what the camera lens saw.</a:t>
            </a:r>
          </a:p>
          <a:p>
            <a:r>
              <a:rPr lang="en-US"/>
              <a:t>Before that a viewfinder showed only an approximation.</a:t>
            </a:r>
          </a:p>
        </p:txBody>
      </p:sp>
    </p:spTree>
    <p:extLst>
      <p:ext uri="{BB962C8B-B14F-4D97-AF65-F5344CB8AC3E}">
        <p14:creationId xmlns:p14="http://schemas.microsoft.com/office/powerpoint/2010/main" val="57896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SLR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Single Lens Reflex, or SLR, allows you to do that.</a:t>
            </a:r>
          </a:p>
          <a:p>
            <a:r>
              <a:rPr lang="en-US"/>
              <a:t>A series of mirrors in front of the film or sensor reflect the light coming through the lens into a pentaprism viewfinder.</a:t>
            </a:r>
          </a:p>
          <a:p>
            <a:r>
              <a:rPr lang="en-US"/>
              <a:t>When you press the shutter, the mirror flips up to take the picture—instantaneously. </a:t>
            </a:r>
          </a:p>
        </p:txBody>
      </p:sp>
      <p:pic>
        <p:nvPicPr>
          <p:cNvPr id="4" name="Picture 3" descr="S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06" y="4110182"/>
            <a:ext cx="3347530" cy="26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5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digital version usually works the same way. It’s considered better than the “rangefinder,” because you see exactly what you get.</a:t>
            </a:r>
          </a:p>
          <a:p>
            <a:r>
              <a:rPr lang="en-US"/>
              <a:t>Digital point-and-shoot cameras and smartphones usually provide a viewfinder through an LCD display screen. This exposes the sensor constantly to light. </a:t>
            </a:r>
          </a:p>
          <a:p>
            <a:r>
              <a:rPr lang="en-US"/>
              <a:t>Sometimes these cameras also have an optional eyepiece.</a:t>
            </a:r>
          </a:p>
          <a:p>
            <a:r>
              <a:rPr lang="en-US"/>
              <a:t>Professionals do not use the LCD displays generally to frame photos, instead preferring the more precise optical eyepiece.</a:t>
            </a:r>
          </a:p>
        </p:txBody>
      </p:sp>
    </p:spTree>
    <p:extLst>
      <p:ext uri="{BB962C8B-B14F-4D97-AF65-F5344CB8AC3E}">
        <p14:creationId xmlns:p14="http://schemas.microsoft.com/office/powerpoint/2010/main" val="397176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DSLR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DSLRs can be divided into three ranges:</a:t>
            </a:r>
          </a:p>
          <a:p>
            <a:r>
              <a:rPr lang="en-US"/>
              <a:t>entry level.</a:t>
            </a:r>
          </a:p>
          <a:p>
            <a:r>
              <a:rPr lang="en-US"/>
              <a:t>midrange.</a:t>
            </a:r>
          </a:p>
          <a:p>
            <a:r>
              <a:rPr lang="en-US"/>
              <a:t>professional.</a:t>
            </a:r>
          </a:p>
          <a:p>
            <a:pPr marL="0" indent="0">
              <a:buNone/>
            </a:pPr>
            <a:r>
              <a:rPr lang="en-US"/>
              <a:t>What’s the difference?</a:t>
            </a:r>
          </a:p>
        </p:txBody>
      </p:sp>
      <p:pic>
        <p:nvPicPr>
          <p:cNvPr id="4" name="Picture 3" descr="DS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09" y="3363192"/>
            <a:ext cx="4225636" cy="30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6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Entry-level DSLRs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These include features of a compact, or point-and-shoot camera for beginners.</a:t>
            </a:r>
          </a:p>
          <a:p>
            <a:r>
              <a:rPr lang="en-US"/>
              <a:t>An all-purpose “kit” lens.</a:t>
            </a:r>
          </a:p>
          <a:p>
            <a:r>
              <a:rPr lang="en-US"/>
              <a:t>Exposure options or “image modes” for different settings.</a:t>
            </a:r>
          </a:p>
          <a:p>
            <a:r>
              <a:rPr lang="en-US"/>
              <a:t>An auto program. The auto program generally has manual overrides for photographers who wish to control their exposures.</a:t>
            </a:r>
          </a:p>
          <a:p>
            <a:r>
              <a:rPr lang="en-US"/>
              <a:t>A small pop-up electronic flash.</a:t>
            </a:r>
          </a:p>
          <a:p>
            <a:r>
              <a:rPr lang="en-US"/>
              <a:t>Traditionally a lower megapixel capacity, about 10-12 megapixels, although the newest models have boosted that to up to 18 megapixels.</a:t>
            </a:r>
          </a:p>
        </p:txBody>
      </p:sp>
    </p:spTree>
    <p:extLst>
      <p:ext uri="{BB962C8B-B14F-4D97-AF65-F5344CB8AC3E}">
        <p14:creationId xmlns:p14="http://schemas.microsoft.com/office/powerpoint/2010/main" val="42657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Megapixels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Manufacturers like to publicize their megapixel numbers as equivalent to quality.</a:t>
            </a:r>
          </a:p>
          <a:p>
            <a:r>
              <a:rPr lang="en-US"/>
              <a:t>But it’s not only the megapixel size. It’s the sensor size.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DSLRsens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82" y="3377190"/>
            <a:ext cx="3733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80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1179</TotalTime>
  <Words>1112</Words>
  <Application>Microsoft Macintosh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What is</vt:lpstr>
      <vt:lpstr>Before DSLRs</vt:lpstr>
      <vt:lpstr>Film</vt:lpstr>
      <vt:lpstr>The SLR</vt:lpstr>
      <vt:lpstr>The SLR</vt:lpstr>
      <vt:lpstr>DLSRs</vt:lpstr>
      <vt:lpstr>DSLR categories</vt:lpstr>
      <vt:lpstr>Entry-level DSLRs</vt:lpstr>
      <vt:lpstr>Megapixels</vt:lpstr>
      <vt:lpstr>Cramming pixels</vt:lpstr>
      <vt:lpstr>Sensors</vt:lpstr>
      <vt:lpstr>Sensor size</vt:lpstr>
      <vt:lpstr>Mid-level DSLRs</vt:lpstr>
      <vt:lpstr>Pro-level DSLRs</vt:lpstr>
      <vt:lpstr>Camera RAW</vt:lpstr>
      <vt:lpstr>RAW format</vt:lpstr>
      <vt:lpstr>RAW format</vt:lpstr>
      <vt:lpstr>RAW format</vt:lpstr>
      <vt:lpstr>Other DSLR features</vt:lpstr>
      <vt:lpstr>Know your camera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</dc:title>
  <dc:creator>Ross Collins</dc:creator>
  <cp:lastModifiedBy>Ross Collins</cp:lastModifiedBy>
  <cp:revision>27</cp:revision>
  <dcterms:created xsi:type="dcterms:W3CDTF">2012-01-12T19:56:07Z</dcterms:created>
  <dcterms:modified xsi:type="dcterms:W3CDTF">2014-05-01T21:17:18Z</dcterms:modified>
</cp:coreProperties>
</file>